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38"/>
  </p:handoutMasterIdLst>
  <p:sldIdLst>
    <p:sldId id="256" r:id="rId2"/>
    <p:sldId id="268" r:id="rId3"/>
    <p:sldId id="302" r:id="rId4"/>
    <p:sldId id="292" r:id="rId5"/>
    <p:sldId id="291" r:id="rId6"/>
    <p:sldId id="267" r:id="rId7"/>
    <p:sldId id="288" r:id="rId8"/>
    <p:sldId id="272" r:id="rId9"/>
    <p:sldId id="273" r:id="rId10"/>
    <p:sldId id="303" r:id="rId11"/>
    <p:sldId id="304" r:id="rId12"/>
    <p:sldId id="305" r:id="rId13"/>
    <p:sldId id="306" r:id="rId14"/>
    <p:sldId id="307" r:id="rId15"/>
    <p:sldId id="308" r:id="rId16"/>
    <p:sldId id="310" r:id="rId17"/>
    <p:sldId id="309" r:id="rId18"/>
    <p:sldId id="274" r:id="rId19"/>
    <p:sldId id="275" r:id="rId20"/>
    <p:sldId id="277" r:id="rId21"/>
    <p:sldId id="278" r:id="rId22"/>
    <p:sldId id="289" r:id="rId23"/>
    <p:sldId id="290" r:id="rId24"/>
    <p:sldId id="279" r:id="rId25"/>
    <p:sldId id="280" r:id="rId26"/>
    <p:sldId id="281" r:id="rId27"/>
    <p:sldId id="282" r:id="rId28"/>
    <p:sldId id="293" r:id="rId29"/>
    <p:sldId id="294" r:id="rId30"/>
    <p:sldId id="295" r:id="rId31"/>
    <p:sldId id="296" r:id="rId32"/>
    <p:sldId id="297" r:id="rId33"/>
    <p:sldId id="300" r:id="rId34"/>
    <p:sldId id="301" r:id="rId35"/>
    <p:sldId id="298" r:id="rId36"/>
    <p:sldId id="299" r:id="rId37"/>
  </p:sldIdLst>
  <p:sldSz cx="9144000" cy="6858000" type="screen4x3"/>
  <p:notesSz cx="6669088" cy="99187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89" autoAdjust="0"/>
  </p:normalViewPr>
  <p:slideViewPr>
    <p:cSldViewPr>
      <p:cViewPr>
        <p:scale>
          <a:sx n="60" d="100"/>
          <a:sy n="60" d="100"/>
        </p:scale>
        <p:origin x="-2364" y="-10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2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496F6-B416-482D-922D-93A691CA4FC0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B1EB-59ED-483D-87DF-6F499EC3F22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874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20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41020F9-2F7A-4866-BBC0-52DFA6A2E4E7}" type="datetimeFigureOut">
              <a:rPr lang="pl-PL" smtClean="0"/>
              <a:pPr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287DA6-C207-455A-8BDD-0324815DF4E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poola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Obraz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0975"/>
            <a:ext cx="428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7175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"/>
            <a:ext cx="10382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1450"/>
            <a:ext cx="10763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8600"/>
            <a:ext cx="990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66021"/>
            <a:ext cx="754221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977" y="6319384"/>
            <a:ext cx="126987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SsIdppjLNc" TargetMode="External"/><Relationship Id="rId2" Type="http://schemas.openxmlformats.org/officeDocument/2006/relationships/hyperlink" Target="https://www.youtube.com/watch?v=fnrvfdjHD5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uyxfERV5ttY" TargetMode="External"/><Relationship Id="rId4" Type="http://schemas.openxmlformats.org/officeDocument/2006/relationships/hyperlink" Target="http://onawbiznesie.pl/jak-to-zrobic-w-30-sekund-w-windzie/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SO_n4Ldig4k" TargetMode="External"/><Relationship Id="rId3" Type="http://schemas.openxmlformats.org/officeDocument/2006/relationships/hyperlink" Target="https://www.youtube.com/watch?v=OiNtPXHncMA" TargetMode="External"/><Relationship Id="rId7" Type="http://schemas.openxmlformats.org/officeDocument/2006/relationships/hyperlink" Target="https://www.youtube.com/watch?v=BLAgsMvmaBk" TargetMode="External"/><Relationship Id="rId2" Type="http://schemas.openxmlformats.org/officeDocument/2006/relationships/hyperlink" Target="https://www.youtube.com/watch?v=w7VT4lLQjl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Fj_4qNtL5F4" TargetMode="External"/><Relationship Id="rId5" Type="http://schemas.openxmlformats.org/officeDocument/2006/relationships/hyperlink" Target="https://www.youtube.com/watch?v=uwMHySi72sw" TargetMode="External"/><Relationship Id="rId10" Type="http://schemas.openxmlformats.org/officeDocument/2006/relationships/hyperlink" Target="https://www.youtube.com/watch?v=7aZI_SsWVfk" TargetMode="External"/><Relationship Id="rId4" Type="http://schemas.openxmlformats.org/officeDocument/2006/relationships/hyperlink" Target="https://www.youtube.com/watch?v=Fk4m4oPQEy4" TargetMode="External"/><Relationship Id="rId9" Type="http://schemas.openxmlformats.org/officeDocument/2006/relationships/hyperlink" Target="https://www.youtube.com/watch?v=MWAzmlMVPek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SaCB63NzUg" TargetMode="External"/><Relationship Id="rId7" Type="http://schemas.openxmlformats.org/officeDocument/2006/relationships/hyperlink" Target="https://www.youtube.com/watch?v=EKUEg4JexXE" TargetMode="External"/><Relationship Id="rId2" Type="http://schemas.openxmlformats.org/officeDocument/2006/relationships/hyperlink" Target="https://www.youtube.com/watch?v=xf7ff89smp4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HYP4GhE6XVA" TargetMode="External"/><Relationship Id="rId5" Type="http://schemas.openxmlformats.org/officeDocument/2006/relationships/hyperlink" Target="https://www.youtube.com/watch?v=JmFIHDxefuc" TargetMode="External"/><Relationship Id="rId4" Type="http://schemas.openxmlformats.org/officeDocument/2006/relationships/hyperlink" Target="https://www.youtube.com/watch?v=mMFPorPCCo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963415"/>
          </a:xfrm>
        </p:spPr>
        <p:txBody>
          <a:bodyPr/>
          <a:lstStyle/>
          <a:p>
            <a:r>
              <a:rPr lang="pl-PL" sz="6600" dirty="0" smtClean="0"/>
              <a:t>Coaching przedsiębiorczości</a:t>
            </a:r>
            <a:endParaRPr lang="pl-PL" sz="6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656184"/>
          </a:xfrm>
        </p:spPr>
        <p:txBody>
          <a:bodyPr>
            <a:normAutofit fontScale="77500" lnSpcReduction="20000"/>
          </a:bodyPr>
          <a:lstStyle/>
          <a:p>
            <a:r>
              <a:rPr lang="pl-PL" b="1" i="1" dirty="0"/>
              <a:t>Kompleksowe przygotowanie do założenia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i </a:t>
            </a:r>
            <a:r>
              <a:rPr lang="pl-PL" b="1" i="1" dirty="0"/>
              <a:t>prowadzenia własnej działalności gospodarczej w </a:t>
            </a:r>
            <a:r>
              <a:rPr lang="pl-PL" b="1" i="1" dirty="0" smtClean="0"/>
              <a:t>oparciu o </a:t>
            </a:r>
            <a:r>
              <a:rPr lang="pl-PL" b="1" i="1" dirty="0"/>
              <a:t>fińską metodę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TOY-model</a:t>
            </a:r>
            <a:r>
              <a:rPr lang="pl-PL" b="1" i="1" dirty="0"/>
              <a:t>. Entrepreneurship-based </a:t>
            </a:r>
            <a:r>
              <a:rPr lang="pl-PL" b="1" i="1" dirty="0" smtClean="0"/>
              <a:t>Learning</a:t>
            </a:r>
          </a:p>
          <a:p>
            <a:endParaRPr lang="pl-PL" b="1" i="1" dirty="0"/>
          </a:p>
          <a:p>
            <a:r>
              <a:rPr lang="pl-PL" b="1" i="1" dirty="0" smtClean="0"/>
              <a:t>SESJA VI</a:t>
            </a:r>
            <a:endParaRPr lang="pl-PL" dirty="0"/>
          </a:p>
        </p:txBody>
      </p:sp>
      <p:pic>
        <p:nvPicPr>
          <p:cNvPr id="2055" name="Picture 7" descr="poola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32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r>
              <a:rPr lang="pl-PL" sz="4000" b="1" dirty="0" err="1" smtClean="0"/>
              <a:t>Elevator</a:t>
            </a:r>
            <a:r>
              <a:rPr lang="pl-PL" sz="4000" b="1" dirty="0" smtClean="0"/>
              <a:t> speech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Ludzie mają coraz mniej czasu, coraz bardziej się spieszą, a o ich uwagę rywalizuje coraz więcej komunikatów. Łapiąc człowieka w biegu musisz mieć przygotowany przekaz, który zwróci jego uwagę, pozostanie zapamiętany i wzbudzi chęć dowiedzenia się więcej</a:t>
            </a:r>
            <a:r>
              <a:rPr lang="pl-PL" dirty="0" smtClean="0">
                <a:solidFill>
                  <a:schemeClr val="tx1"/>
                </a:solidFill>
              </a:rPr>
              <a:t>.</a:t>
            </a:r>
          </a:p>
          <a:p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Najskuteczniejszą </a:t>
            </a:r>
            <a:r>
              <a:rPr lang="pl-PL" dirty="0">
                <a:solidFill>
                  <a:schemeClr val="tx1"/>
                </a:solidFill>
              </a:rPr>
              <a:t>formą sprzedaży jest prezentacja bezpośrednia, robiona na żywo przez dobrze przygotowanego sprzedawcę. Żywy człowiek, który jest wiarygodny i zna się na tym co robi zawsze wygra z maszyną. Nawet najlepiej “naoliwioną”.</a:t>
            </a:r>
          </a:p>
        </p:txBody>
      </p:sp>
    </p:spTree>
    <p:extLst>
      <p:ext uri="{BB962C8B-B14F-4D97-AF65-F5344CB8AC3E}">
        <p14:creationId xmlns:p14="http://schemas.microsoft.com/office/powerpoint/2010/main" val="842482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err="1" smtClean="0"/>
              <a:t>Elevator</a:t>
            </a:r>
            <a:r>
              <a:rPr lang="pl-PL" sz="4000" b="1" dirty="0" smtClean="0"/>
              <a:t> speech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Amerykanie </a:t>
            </a:r>
            <a:r>
              <a:rPr lang="pl-PL" dirty="0">
                <a:solidFill>
                  <a:schemeClr val="tx1"/>
                </a:solidFill>
              </a:rPr>
              <a:t>mówią, że musisz mieć przygotowane trzy rodzaje </a:t>
            </a:r>
            <a:r>
              <a:rPr lang="pl-PL" dirty="0" smtClean="0">
                <a:solidFill>
                  <a:schemeClr val="tx1"/>
                </a:solidFill>
              </a:rPr>
              <a:t>prezentacji: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20 </a:t>
            </a:r>
            <a:r>
              <a:rPr lang="pl-PL" dirty="0">
                <a:solidFill>
                  <a:schemeClr val="tx1"/>
                </a:solidFill>
              </a:rPr>
              <a:t>sekundową prezentację (nasz </a:t>
            </a:r>
            <a:r>
              <a:rPr lang="pl-PL" dirty="0" err="1">
                <a:solidFill>
                  <a:schemeClr val="tx1"/>
                </a:solidFill>
              </a:rPr>
              <a:t>Elevator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pitch</a:t>
            </a:r>
            <a:r>
              <a:rPr lang="pl-PL" dirty="0" smtClean="0">
                <a:solidFill>
                  <a:schemeClr val="tx1"/>
                </a:solidFill>
              </a:rPr>
              <a:t>),</a:t>
            </a: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która </a:t>
            </a:r>
            <a:r>
              <a:rPr lang="pl-PL" dirty="0">
                <a:solidFill>
                  <a:schemeClr val="tx1"/>
                </a:solidFill>
              </a:rPr>
              <a:t>przykuje uwagę i pokaże dlaczego warto się zainteresować twoją ofertą.</a:t>
            </a:r>
          </a:p>
          <a:p>
            <a:pPr marL="0" indent="0">
              <a:buNone/>
            </a:pPr>
            <a:endParaRPr lang="pl-PL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2 </a:t>
            </a:r>
            <a:r>
              <a:rPr lang="pl-PL" dirty="0">
                <a:solidFill>
                  <a:schemeClr val="tx1"/>
                </a:solidFill>
              </a:rPr>
              <a:t>minutową </a:t>
            </a:r>
            <a:r>
              <a:rPr lang="pl-PL" dirty="0" smtClean="0">
                <a:solidFill>
                  <a:schemeClr val="tx1"/>
                </a:solidFill>
              </a:rPr>
              <a:t>prezentację,</a:t>
            </a: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w </a:t>
            </a:r>
            <a:r>
              <a:rPr lang="pl-PL" dirty="0">
                <a:solidFill>
                  <a:schemeClr val="tx1"/>
                </a:solidFill>
              </a:rPr>
              <a:t>której wytłumaczysz odbiorcy w jaki sposób twój produkt lub usługa poprawią mu życie.</a:t>
            </a:r>
          </a:p>
          <a:p>
            <a:endParaRPr lang="pl-PL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20 </a:t>
            </a:r>
            <a:r>
              <a:rPr lang="pl-PL" dirty="0">
                <a:solidFill>
                  <a:schemeClr val="tx1"/>
                </a:solidFill>
              </a:rPr>
              <a:t>minutową </a:t>
            </a:r>
            <a:r>
              <a:rPr lang="pl-PL" dirty="0" smtClean="0">
                <a:solidFill>
                  <a:schemeClr val="tx1"/>
                </a:solidFill>
              </a:rPr>
              <a:t>prezentację</a:t>
            </a: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aby </a:t>
            </a:r>
            <a:r>
              <a:rPr lang="pl-PL" dirty="0">
                <a:solidFill>
                  <a:schemeClr val="tx1"/>
                </a:solidFill>
              </a:rPr>
              <a:t>sprzedać.</a:t>
            </a:r>
          </a:p>
        </p:txBody>
      </p:sp>
    </p:spTree>
    <p:extLst>
      <p:ext uri="{BB962C8B-B14F-4D97-AF65-F5344CB8AC3E}">
        <p14:creationId xmlns:p14="http://schemas.microsoft.com/office/powerpoint/2010/main" val="3270833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sz="4000" b="1" dirty="0" err="1" smtClean="0"/>
              <a:t>Elevator</a:t>
            </a:r>
            <a:r>
              <a:rPr lang="pl-PL" sz="4000" b="1" dirty="0" smtClean="0"/>
              <a:t> speech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„Przygotowuję </a:t>
            </a:r>
            <a:r>
              <a:rPr lang="pl-PL" dirty="0">
                <a:solidFill>
                  <a:schemeClr val="tx1"/>
                </a:solidFill>
              </a:rPr>
              <a:t>firmy produkcyjne do wprowadzania do sprzedaży nowych modeli produktów, które inwestorowi przyniosą sukces, a klientom pomogą rozwiązać trapiące ich </a:t>
            </a:r>
            <a:r>
              <a:rPr lang="pl-PL" dirty="0" smtClean="0">
                <a:solidFill>
                  <a:schemeClr val="tx1"/>
                </a:solidFill>
              </a:rPr>
              <a:t>problemy.”</a:t>
            </a:r>
          </a:p>
          <a:p>
            <a:r>
              <a:rPr lang="pl-PL" dirty="0">
                <a:solidFill>
                  <a:schemeClr val="tx1"/>
                </a:solidFill>
              </a:rPr>
              <a:t>15 słów: </a:t>
            </a:r>
            <a:r>
              <a:rPr lang="pl-PL" dirty="0" smtClean="0">
                <a:solidFill>
                  <a:schemeClr val="tx1"/>
                </a:solidFill>
              </a:rPr>
              <a:t>„Dajmy </a:t>
            </a:r>
            <a:r>
              <a:rPr lang="pl-PL" dirty="0">
                <a:solidFill>
                  <a:schemeClr val="tx1"/>
                </a:solidFill>
              </a:rPr>
              <a:t>szansę zarobić twojemu mieszkaniu. Poznaj technologię, która na siebie pracuje. Wygoda i prestiż gratis</a:t>
            </a:r>
            <a:r>
              <a:rPr lang="pl-PL" dirty="0" smtClean="0">
                <a:solidFill>
                  <a:schemeClr val="tx1"/>
                </a:solidFill>
              </a:rPr>
              <a:t>.”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8 słów: </a:t>
            </a:r>
            <a:r>
              <a:rPr lang="pl-PL" dirty="0" smtClean="0">
                <a:solidFill>
                  <a:schemeClr val="tx1"/>
                </a:solidFill>
              </a:rPr>
              <a:t>„Wyzwalam </a:t>
            </a:r>
            <a:r>
              <a:rPr lang="pl-PL" dirty="0">
                <a:solidFill>
                  <a:schemeClr val="tx1"/>
                </a:solidFill>
              </a:rPr>
              <a:t>potencjał mieszkań, który się zwraca. Wygoda i prestiż gratis</a:t>
            </a:r>
            <a:r>
              <a:rPr lang="pl-PL" dirty="0" smtClean="0">
                <a:solidFill>
                  <a:schemeClr val="tx1"/>
                </a:solidFill>
              </a:rPr>
              <a:t>.”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4 słowa: </a:t>
            </a:r>
            <a:r>
              <a:rPr lang="pl-PL" dirty="0" smtClean="0">
                <a:solidFill>
                  <a:schemeClr val="tx1"/>
                </a:solidFill>
              </a:rPr>
              <a:t>„Wyzwólmy </a:t>
            </a:r>
            <a:r>
              <a:rPr lang="pl-PL" dirty="0">
                <a:solidFill>
                  <a:schemeClr val="tx1"/>
                </a:solidFill>
              </a:rPr>
              <a:t>potencjał twojego mieszkania</a:t>
            </a:r>
            <a:r>
              <a:rPr lang="pl-PL" dirty="0" smtClean="0">
                <a:solidFill>
                  <a:schemeClr val="tx1"/>
                </a:solidFill>
              </a:rPr>
              <a:t>.”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170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400" dirty="0" err="1" smtClean="0"/>
              <a:t>Elevator</a:t>
            </a:r>
            <a:r>
              <a:rPr lang="pl-PL" sz="4400" dirty="0" smtClean="0"/>
              <a:t> speech</a:t>
            </a:r>
            <a:endParaRPr lang="pl-PL" sz="4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„W życiu pasjonuje mnie człowiek – jego potrzeby i uczucia, zachowania oraz motywacje i intencje. Specjalizuję się we wspieraniu osób indywidualnych i organizacji w odkrywaniu i pełniejszym wykorzystywaniu swojego wewnętrznego potencjału. [Stosuję te praktyki] w swoim życiu osobistym i zawodowym, dzięki czemu mogłam osiągać coraz lepsze rezultaty w ważnych dla mnie obszarach. Wypływa to pozytywnie nie tylko na mnie ale na całe moje otoczenie.”</a:t>
            </a:r>
          </a:p>
        </p:txBody>
      </p:sp>
    </p:spTree>
    <p:extLst>
      <p:ext uri="{BB962C8B-B14F-4D97-AF65-F5344CB8AC3E}">
        <p14:creationId xmlns:p14="http://schemas.microsoft.com/office/powerpoint/2010/main" val="547851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400" b="1" dirty="0" err="1" smtClean="0"/>
              <a:t>Elevator</a:t>
            </a:r>
            <a:r>
              <a:rPr lang="pl-PL" sz="4400" b="1" dirty="0" smtClean="0"/>
              <a:t> speech</a:t>
            </a:r>
            <a:endParaRPr lang="pl-PL" sz="44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„Jestem pasjonatem </a:t>
            </a:r>
            <a:r>
              <a:rPr lang="pl-PL" dirty="0" smtClean="0">
                <a:solidFill>
                  <a:schemeClr val="tx1"/>
                </a:solidFill>
              </a:rPr>
              <a:t>e-biznesu </a:t>
            </a:r>
            <a:r>
              <a:rPr lang="pl-PL" dirty="0">
                <a:solidFill>
                  <a:schemeClr val="tx1"/>
                </a:solidFill>
              </a:rPr>
              <a:t>. Stworzyłem od zera kilkanaście skutecznych serwisów internetowych, które są filarami mojego </a:t>
            </a:r>
            <a:r>
              <a:rPr lang="pl-PL" dirty="0" smtClean="0">
                <a:solidFill>
                  <a:schemeClr val="tx1"/>
                </a:solidFill>
              </a:rPr>
              <a:t>e-biznesu</a:t>
            </a:r>
            <a:r>
              <a:rPr lang="pl-PL" dirty="0">
                <a:solidFill>
                  <a:schemeClr val="tx1"/>
                </a:solidFill>
              </a:rPr>
              <a:t>. Tysiące osób zaufało mojej wiedzy z pozycjonowania.”</a:t>
            </a:r>
          </a:p>
        </p:txBody>
      </p:sp>
    </p:spTree>
    <p:extLst>
      <p:ext uri="{BB962C8B-B14F-4D97-AF65-F5344CB8AC3E}">
        <p14:creationId xmlns:p14="http://schemas.microsoft.com/office/powerpoint/2010/main" val="1520309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smtClean="0"/>
              <a:t>5 zasad </a:t>
            </a:r>
            <a:r>
              <a:rPr lang="pl-PL" sz="4000" b="1" dirty="0" err="1" smtClean="0"/>
              <a:t>elevator</a:t>
            </a:r>
            <a:r>
              <a:rPr lang="pl-PL" sz="4000" b="1" dirty="0" smtClean="0"/>
              <a:t> speech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1. </a:t>
            </a:r>
            <a:r>
              <a:rPr lang="pl-PL" dirty="0" smtClean="0">
                <a:solidFill>
                  <a:schemeClr val="tx1"/>
                </a:solidFill>
              </a:rPr>
              <a:t>Treść </a:t>
            </a:r>
            <a:r>
              <a:rPr lang="pl-PL" dirty="0">
                <a:solidFill>
                  <a:schemeClr val="tx1"/>
                </a:solidFill>
              </a:rPr>
              <a:t>i </a:t>
            </a:r>
            <a:r>
              <a:rPr lang="pl-PL" dirty="0" smtClean="0">
                <a:solidFill>
                  <a:schemeClr val="tx1"/>
                </a:solidFill>
              </a:rPr>
              <a:t>forma</a:t>
            </a: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Kim </a:t>
            </a:r>
            <a:r>
              <a:rPr lang="pl-PL" dirty="0">
                <a:solidFill>
                  <a:schemeClr val="tx1"/>
                </a:solidFill>
              </a:rPr>
              <a:t>jestem</a:t>
            </a:r>
            <a:r>
              <a:rPr lang="pl-PL" dirty="0" smtClean="0">
                <a:solidFill>
                  <a:schemeClr val="tx1"/>
                </a:solidFill>
              </a:rPr>
              <a:t>? </a:t>
            </a:r>
            <a:r>
              <a:rPr lang="pl-PL" dirty="0">
                <a:solidFill>
                  <a:schemeClr val="tx1"/>
                </a:solidFill>
              </a:rPr>
              <a:t>– podstawowa informacja na początek</a:t>
            </a:r>
            <a:endParaRPr lang="pl-PL" dirty="0" smtClean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2. Korzyści zamiast </a:t>
            </a:r>
            <a:r>
              <a:rPr lang="pl-PL" dirty="0" smtClean="0">
                <a:solidFill>
                  <a:schemeClr val="tx1"/>
                </a:solidFill>
              </a:rPr>
              <a:t>peanów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Co robię? Jakie problemy rozwiązuję</a:t>
            </a:r>
            <a:r>
              <a:rPr lang="pl-PL" dirty="0" smtClean="0">
                <a:solidFill>
                  <a:schemeClr val="tx1"/>
                </a:solidFill>
              </a:rPr>
              <a:t>?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Kto jest moim klientem?</a:t>
            </a:r>
            <a:endParaRPr lang="pl-PL" dirty="0" smtClean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3. Wiarygodność i rzetelność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4</a:t>
            </a:r>
            <a:r>
              <a:rPr lang="pl-PL" dirty="0">
                <a:solidFill>
                  <a:schemeClr val="tx1"/>
                </a:solidFill>
              </a:rPr>
              <a:t>. Jasny </a:t>
            </a:r>
            <a:r>
              <a:rPr lang="pl-PL" dirty="0" smtClean="0">
                <a:solidFill>
                  <a:schemeClr val="tx1"/>
                </a:solidFill>
              </a:rPr>
              <a:t>cel</a:t>
            </a:r>
          </a:p>
          <a:p>
            <a:r>
              <a:rPr lang="pl-PL" dirty="0">
                <a:solidFill>
                  <a:schemeClr val="tx1"/>
                </a:solidFill>
              </a:rPr>
              <a:t>5. Ciągła ewaluacja</a:t>
            </a:r>
          </a:p>
        </p:txBody>
      </p:sp>
    </p:spTree>
    <p:extLst>
      <p:ext uri="{BB962C8B-B14F-4D97-AF65-F5344CB8AC3E}">
        <p14:creationId xmlns:p14="http://schemas.microsoft.com/office/powerpoint/2010/main" val="2705814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/>
              <a:t>9C - cechy wzorowego elevator speech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pl-PL" dirty="0"/>
              <a:t>9C - cechy wzorowego elevator speech :</a:t>
            </a:r>
          </a:p>
          <a:p>
            <a:r>
              <a:rPr lang="pl-PL" dirty="0"/>
              <a:t>1. Zwięzłość (ang. </a:t>
            </a:r>
            <a:r>
              <a:rPr lang="pl-PL" dirty="0" err="1"/>
              <a:t>concise</a:t>
            </a:r>
            <a:r>
              <a:rPr lang="pl-PL" dirty="0"/>
              <a:t>) – skrócenie prezentacji do kilku, kilkunastu zdań, z zachowaniem ogólnego sensu. Należy pamiętać starać się przekazać konkretne treści i zdobyć zainteresowanie odbiorców.</a:t>
            </a:r>
          </a:p>
          <a:p>
            <a:endParaRPr lang="pl-PL" dirty="0"/>
          </a:p>
          <a:p>
            <a:r>
              <a:rPr lang="pl-PL" dirty="0"/>
              <a:t>2. Jasność (ang. </a:t>
            </a:r>
            <a:r>
              <a:rPr lang="pl-PL" dirty="0" err="1"/>
              <a:t>clear</a:t>
            </a:r>
            <a:r>
              <a:rPr lang="pl-PL" dirty="0"/>
              <a:t>) - używanie prostego słownictwa, bez nadmiaru specjalistycznych słów, które mogą być dla słuchaczy niezrozumiałe. Warto gotową prezentację przeczytać swoim bliskim, żeby sprawdzić, czy jest ona zrozumiała.</a:t>
            </a:r>
          </a:p>
          <a:p>
            <a:endParaRPr lang="pl-PL" dirty="0"/>
          </a:p>
          <a:p>
            <a:r>
              <a:rPr lang="pl-PL" dirty="0"/>
              <a:t>3. Istotność (ang. </a:t>
            </a:r>
            <a:r>
              <a:rPr lang="pl-PL" dirty="0" err="1"/>
              <a:t>compelling</a:t>
            </a:r>
            <a:r>
              <a:rPr lang="pl-PL" dirty="0"/>
              <a:t>) – należy przedstawić to, co jest najistotniejsze i stanowi rdzeń prezentacji. Wątki poboczne mogą być bardzo interesujące, ale lepiej zostawić je na dłuższą rozmowę/prezentację. </a:t>
            </a:r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>4. Wiarygodność (ang. </a:t>
            </a:r>
            <a:r>
              <a:rPr lang="pl-PL" dirty="0" err="1"/>
              <a:t>credible</a:t>
            </a:r>
            <a:r>
              <a:rPr lang="pl-PL" dirty="0"/>
              <a:t>) – elevator </a:t>
            </a:r>
            <a:r>
              <a:rPr lang="pl-PL" dirty="0" err="1"/>
              <a:t>peech</a:t>
            </a:r>
            <a:r>
              <a:rPr lang="pl-PL" dirty="0"/>
              <a:t> stosuje się po to, by udowodnić słuchaczom, ten produkt/usługa jest aktualnie najlepszym wyborem. Warto zadbać </a:t>
            </a:r>
          </a:p>
          <a:p>
            <a:r>
              <a:rPr lang="pl-PL" dirty="0"/>
              <a:t>o zbudowanie w odbiorcach poczucia zaufania do swojej firmy i oferowanych produktów/usług.</a:t>
            </a:r>
          </a:p>
          <a:p>
            <a:endParaRPr lang="pl-PL" dirty="0"/>
          </a:p>
          <a:p>
            <a:r>
              <a:rPr lang="pl-PL" dirty="0"/>
              <a:t>5. Treściwość (ang. </a:t>
            </a:r>
            <a:r>
              <a:rPr lang="pl-PL" dirty="0" err="1"/>
              <a:t>conceptual</a:t>
            </a:r>
            <a:r>
              <a:rPr lang="pl-PL" dirty="0"/>
              <a:t>) – prezentacja ma być skierowana do umysłów, dlatego też warto przedstawiać twarde fakty oraz rzeczowe argumenty, jednak w jak największym skrócie.</a:t>
            </a:r>
          </a:p>
          <a:p>
            <a:endParaRPr lang="pl-PL" dirty="0"/>
          </a:p>
          <a:p>
            <a:r>
              <a:rPr lang="pl-PL" dirty="0"/>
              <a:t>6. Konkretność (ang. </a:t>
            </a:r>
            <a:r>
              <a:rPr lang="pl-PL" dirty="0" err="1"/>
              <a:t>concrete</a:t>
            </a:r>
            <a:r>
              <a:rPr lang="pl-PL" dirty="0"/>
              <a:t>) – najważniejszy jest konkretny przekaz, dlatego też niepotrzebne szczegóły należy pominąć. osoby zainteresowane dopytają o detale po prezentacji.</a:t>
            </a:r>
          </a:p>
          <a:p>
            <a:endParaRPr lang="pl-PL" dirty="0"/>
          </a:p>
          <a:p>
            <a:r>
              <a:rPr lang="pl-PL" dirty="0"/>
              <a:t>7. Stosowność (ang. </a:t>
            </a:r>
            <a:r>
              <a:rPr lang="pl-PL" dirty="0" err="1"/>
              <a:t>customized</a:t>
            </a:r>
            <a:r>
              <a:rPr lang="pl-PL" dirty="0"/>
              <a:t>) –prezentacja ma być dopasowana do konkretnego odbiorcy, w związku z tym warto wziąć pod uwagę jego indywidualne cechy i wymagania. Najlepiej przygotować elevator speech adekwatną do specyfiki każdej z grup odbiorców. Raczej jedna uniwersalna przemowa się nie sprawdzi.</a:t>
            </a:r>
          </a:p>
          <a:p>
            <a:endParaRPr lang="pl-PL" dirty="0"/>
          </a:p>
          <a:p>
            <a:r>
              <a:rPr lang="pl-PL" dirty="0"/>
              <a:t>8. Spójność (ang. </a:t>
            </a:r>
            <a:r>
              <a:rPr lang="pl-PL" dirty="0" err="1"/>
              <a:t>consistent</a:t>
            </a:r>
            <a:r>
              <a:rPr lang="pl-PL" dirty="0"/>
              <a:t>) – należy zadbać, aby wszystkie wersje prezentacji były ze sobą spójne i przekazywały te same informacje bazowe, podstawowe. Wymyślanie i zmyślanie nie jest wskazane.</a:t>
            </a:r>
          </a:p>
          <a:p>
            <a:endParaRPr lang="pl-PL" dirty="0"/>
          </a:p>
          <a:p>
            <a:r>
              <a:rPr lang="pl-PL" dirty="0"/>
              <a:t>9. Dialogowość (ang. </a:t>
            </a:r>
            <a:r>
              <a:rPr lang="pl-PL" dirty="0" err="1"/>
              <a:t>conversational</a:t>
            </a:r>
            <a:r>
              <a:rPr lang="pl-PL" dirty="0"/>
              <a:t>) – warto zadbać, aby prezentacja zapadła słuchaczom </a:t>
            </a:r>
          </a:p>
          <a:p>
            <a:r>
              <a:rPr lang="pl-PL" dirty="0"/>
              <a:t>w pamięć, wywołała dyskusję, była okazją do zadania dodatkowych pytań i wzbudziła zaciekawienie wśród słuchaczy.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9410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sz="4400" b="1" dirty="0" err="1" smtClean="0"/>
              <a:t>Elevator</a:t>
            </a:r>
            <a:r>
              <a:rPr lang="pl-PL" sz="4400" b="1" dirty="0" smtClean="0"/>
              <a:t> speech</a:t>
            </a:r>
            <a:endParaRPr lang="pl-PL" sz="44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linkClick r:id="rId2"/>
              </a:rPr>
              <a:t>https://</a:t>
            </a:r>
            <a:r>
              <a:rPr lang="pl-PL" dirty="0" smtClean="0">
                <a:hlinkClick r:id="rId2"/>
              </a:rPr>
              <a:t>www.youtube.com/watch?v=fnrvfdjHD5E</a:t>
            </a:r>
            <a:endParaRPr lang="pl-PL" dirty="0" smtClean="0"/>
          </a:p>
          <a:p>
            <a:endParaRPr lang="pl-PL" dirty="0"/>
          </a:p>
          <a:p>
            <a:r>
              <a:rPr lang="pl-PL" dirty="0">
                <a:hlinkClick r:id="rId3"/>
              </a:rPr>
              <a:t>https://</a:t>
            </a:r>
            <a:r>
              <a:rPr lang="pl-PL" dirty="0" smtClean="0">
                <a:hlinkClick r:id="rId3"/>
              </a:rPr>
              <a:t>www.youtube.com/watch?v=XSsIdppjLNc</a:t>
            </a:r>
            <a:endParaRPr lang="pl-PL" dirty="0" smtClean="0"/>
          </a:p>
          <a:p>
            <a:endParaRPr lang="pl-PL" dirty="0"/>
          </a:p>
          <a:p>
            <a:r>
              <a:rPr lang="pl-PL" dirty="0">
                <a:hlinkClick r:id="rId4"/>
              </a:rPr>
              <a:t>http://onawbiznesie.pl/jak-to-zrobic-w-30-sekund-w-windzie</a:t>
            </a:r>
            <a:r>
              <a:rPr lang="pl-PL" dirty="0" smtClean="0">
                <a:hlinkClick r:id="rId4"/>
              </a:rPr>
              <a:t>/</a:t>
            </a:r>
            <a:endParaRPr lang="pl-PL" dirty="0" smtClean="0"/>
          </a:p>
          <a:p>
            <a:r>
              <a:rPr lang="pl-PL" dirty="0">
                <a:hlinkClick r:id="rId5"/>
              </a:rPr>
              <a:t>https://</a:t>
            </a:r>
            <a:r>
              <a:rPr lang="pl-PL" dirty="0" smtClean="0">
                <a:hlinkClick r:id="rId5"/>
              </a:rPr>
              <a:t>www.youtube.com/watch?v=uyxfERV5ttY</a:t>
            </a:r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42537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12968" cy="360040"/>
          </a:xfrm>
        </p:spPr>
        <p:txBody>
          <a:bodyPr/>
          <a:lstStyle/>
          <a:p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pl-PL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2"/>
              </a:rPr>
              <a:t>www.youtube.com/watch?v=w7VT4lLQjlU</a:t>
            </a:r>
            <a:r>
              <a:rPr lang="pl-PL" dirty="0" smtClean="0">
                <a:solidFill>
                  <a:schemeClr val="tx1"/>
                </a:solidFill>
              </a:rPr>
              <a:t> – grające buty</a:t>
            </a:r>
          </a:p>
          <a:p>
            <a:pPr lvl="0"/>
            <a:r>
              <a:rPr lang="pl-PL" dirty="0" smtClean="0">
                <a:solidFill>
                  <a:schemeClr val="tx1"/>
                </a:solidFill>
                <a:hlinkClick r:id="rId3"/>
              </a:rPr>
              <a:t>https</a:t>
            </a:r>
            <a:r>
              <a:rPr lang="pl-PL" dirty="0">
                <a:solidFill>
                  <a:schemeClr val="tx1"/>
                </a:solidFill>
                <a:hlinkClick r:id="rId3"/>
              </a:rPr>
              <a:t>://</a:t>
            </a:r>
            <a:r>
              <a:rPr lang="pl-PL" dirty="0" smtClean="0">
                <a:solidFill>
                  <a:schemeClr val="tx1"/>
                </a:solidFill>
                <a:hlinkClick r:id="rId3"/>
              </a:rPr>
              <a:t>www.youtube.com/watch?v=OiNtPXHncMA</a:t>
            </a:r>
            <a:r>
              <a:rPr lang="pl-PL" dirty="0">
                <a:solidFill>
                  <a:schemeClr val="tx1"/>
                </a:solidFill>
              </a:rPr>
              <a:t> - trójdzielna zakrętka do </a:t>
            </a:r>
            <a:r>
              <a:rPr lang="pl-PL" dirty="0" smtClean="0">
                <a:solidFill>
                  <a:schemeClr val="tx1"/>
                </a:solidFill>
              </a:rPr>
              <a:t>ketchupu</a:t>
            </a:r>
          </a:p>
          <a:p>
            <a:pPr lvl="0"/>
            <a:r>
              <a:rPr lang="pl-PL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4"/>
              </a:rPr>
              <a:t>www.youtube.com/watch?v=Fk4m4oPQEy4</a:t>
            </a:r>
            <a:r>
              <a:rPr lang="pl-PL" dirty="0" smtClean="0">
                <a:solidFill>
                  <a:schemeClr val="tx1"/>
                </a:solidFill>
              </a:rPr>
              <a:t> – pojazd elektryczne VEEEP</a:t>
            </a:r>
          </a:p>
          <a:p>
            <a:pPr lvl="0"/>
            <a:r>
              <a:rPr lang="pl-PL" dirty="0">
                <a:solidFill>
                  <a:schemeClr val="tx1"/>
                </a:solidFill>
                <a:hlinkClick r:id="rId5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5"/>
              </a:rPr>
              <a:t>www.youtube.com/watch?v=uwMHySi72sw</a:t>
            </a:r>
            <a:r>
              <a:rPr lang="pl-PL" dirty="0" smtClean="0">
                <a:solidFill>
                  <a:schemeClr val="tx1"/>
                </a:solidFill>
              </a:rPr>
              <a:t> – przykład złej prezentacji, koszyki z systemem liczenia kwoty zakupów</a:t>
            </a:r>
          </a:p>
          <a:p>
            <a:pPr lvl="0"/>
            <a:r>
              <a:rPr lang="pl-PL" dirty="0">
                <a:solidFill>
                  <a:schemeClr val="tx1"/>
                </a:solidFill>
                <a:hlinkClick r:id="rId6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6"/>
              </a:rPr>
              <a:t>www.youtube.com/watch?v=Fj_4qNtL5F4</a:t>
            </a:r>
            <a:r>
              <a:rPr lang="pl-PL" dirty="0" smtClean="0">
                <a:solidFill>
                  <a:schemeClr val="tx1"/>
                </a:solidFill>
              </a:rPr>
              <a:t> – awatar duszy</a:t>
            </a:r>
          </a:p>
          <a:p>
            <a:pPr lvl="0"/>
            <a:r>
              <a:rPr lang="pl-PL" dirty="0">
                <a:solidFill>
                  <a:schemeClr val="tx1"/>
                </a:solidFill>
                <a:hlinkClick r:id="rId7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7"/>
              </a:rPr>
              <a:t>www.youtube.com/watch?v=BLAgsMvmaBk</a:t>
            </a:r>
            <a:r>
              <a:rPr lang="pl-PL" dirty="0" smtClean="0">
                <a:solidFill>
                  <a:schemeClr val="tx1"/>
                </a:solidFill>
              </a:rPr>
              <a:t> – drony</a:t>
            </a:r>
          </a:p>
          <a:p>
            <a:pPr lvl="0"/>
            <a:r>
              <a:rPr lang="pl-PL" dirty="0">
                <a:solidFill>
                  <a:schemeClr val="tx1"/>
                </a:solidFill>
                <a:hlinkClick r:id="rId8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8"/>
              </a:rPr>
              <a:t>www.youtube.com/watch?v=SO_n4Ldig4k</a:t>
            </a:r>
            <a:r>
              <a:rPr lang="pl-PL" dirty="0" smtClean="0">
                <a:solidFill>
                  <a:schemeClr val="tx1"/>
                </a:solidFill>
              </a:rPr>
              <a:t> – mobilny słup reklamowy</a:t>
            </a:r>
          </a:p>
          <a:p>
            <a:pPr lvl="0"/>
            <a:r>
              <a:rPr lang="pl-PL" dirty="0">
                <a:solidFill>
                  <a:schemeClr val="tx1"/>
                </a:solidFill>
                <a:hlinkClick r:id="rId9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9"/>
              </a:rPr>
              <a:t>www.youtube.com/watch?v=MWAzmlMVPek</a:t>
            </a:r>
            <a:r>
              <a:rPr lang="pl-PL" dirty="0" smtClean="0">
                <a:solidFill>
                  <a:schemeClr val="tx1"/>
                </a:solidFill>
              </a:rPr>
              <a:t> – flaga ratująca życie</a:t>
            </a:r>
          </a:p>
          <a:p>
            <a:pPr lvl="0"/>
            <a:r>
              <a:rPr lang="pl-PL" dirty="0">
                <a:solidFill>
                  <a:schemeClr val="tx1"/>
                </a:solidFill>
                <a:hlinkClick r:id="rId10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10"/>
              </a:rPr>
              <a:t>www.youtube.com/watch?v=7aZI_SsWVfk</a:t>
            </a:r>
            <a:r>
              <a:rPr lang="pl-PL" dirty="0" smtClean="0">
                <a:solidFill>
                  <a:schemeClr val="tx1"/>
                </a:solidFill>
              </a:rPr>
              <a:t> – zabezpieczeni dokumentów bezstykowych prezentacja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4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48072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340768"/>
            <a:ext cx="8507288" cy="4896544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2"/>
              </a:rPr>
              <a:t>www.youtube.com/watch?v=xf7ff89smp4-</a:t>
            </a:r>
            <a:r>
              <a:rPr lang="pl-PL" dirty="0" smtClean="0">
                <a:solidFill>
                  <a:schemeClr val="tx1"/>
                </a:solidFill>
              </a:rPr>
              <a:t> zabezpieczenia </a:t>
            </a:r>
            <a:r>
              <a:rPr lang="pl-PL" dirty="0">
                <a:solidFill>
                  <a:schemeClr val="tx1"/>
                </a:solidFill>
              </a:rPr>
              <a:t>do dokumentów - </a:t>
            </a:r>
            <a:r>
              <a:rPr lang="pl-PL" dirty="0" smtClean="0">
                <a:solidFill>
                  <a:schemeClr val="tx1"/>
                </a:solidFill>
              </a:rPr>
              <a:t>umowa</a:t>
            </a:r>
            <a:endParaRPr lang="pl-PL" dirty="0" smtClean="0">
              <a:solidFill>
                <a:schemeClr val="tx1"/>
              </a:solidFill>
              <a:hlinkClick r:id="rId3"/>
            </a:endParaRPr>
          </a:p>
          <a:p>
            <a:pPr lvl="0">
              <a:lnSpc>
                <a:spcPct val="120000"/>
              </a:lnSpc>
            </a:pPr>
            <a:r>
              <a:rPr lang="pl-PL" dirty="0" smtClean="0">
                <a:solidFill>
                  <a:schemeClr val="tx1"/>
                </a:solidFill>
                <a:hlinkClick r:id="rId3"/>
              </a:rPr>
              <a:t>https</a:t>
            </a:r>
            <a:r>
              <a:rPr lang="pl-PL" dirty="0">
                <a:solidFill>
                  <a:schemeClr val="tx1"/>
                </a:solidFill>
                <a:hlinkClick r:id="rId3"/>
              </a:rPr>
              <a:t>://www.youtube.com/watch?v=_</a:t>
            </a:r>
            <a:r>
              <a:rPr lang="pl-PL" dirty="0" smtClean="0">
                <a:solidFill>
                  <a:schemeClr val="tx1"/>
                </a:solidFill>
                <a:hlinkClick r:id="rId3"/>
              </a:rPr>
              <a:t>SaCB63NzUg</a:t>
            </a:r>
            <a:r>
              <a:rPr lang="pl-PL" dirty="0" smtClean="0">
                <a:solidFill>
                  <a:schemeClr val="tx1"/>
                </a:solidFill>
              </a:rPr>
              <a:t> – wózki jezdne – prezentacja</a:t>
            </a: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4"/>
              </a:rPr>
              <a:t>www.youtube.com/watch?v=mMFPorPCCos</a:t>
            </a:r>
            <a:r>
              <a:rPr lang="pl-PL" dirty="0" smtClean="0">
                <a:solidFill>
                  <a:schemeClr val="tx1"/>
                </a:solidFill>
              </a:rPr>
              <a:t> – wózki jezdne – pytania i odpowiedzi</a:t>
            </a: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  <a:hlinkClick r:id="rId5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5"/>
              </a:rPr>
              <a:t>www.youtube.com/watch?v=JmFIHDxefuc</a:t>
            </a:r>
            <a:r>
              <a:rPr lang="pl-PL" dirty="0" smtClean="0">
                <a:solidFill>
                  <a:schemeClr val="tx1"/>
                </a:solidFill>
              </a:rPr>
              <a:t> – wózki jezdne – finanse</a:t>
            </a: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  <a:hlinkClick r:id="rId6"/>
              </a:rPr>
              <a:t>https://</a:t>
            </a:r>
            <a:r>
              <a:rPr lang="pl-PL" dirty="0" smtClean="0">
                <a:solidFill>
                  <a:schemeClr val="tx1"/>
                </a:solidFill>
                <a:hlinkClick r:id="rId6"/>
              </a:rPr>
              <a:t>www.youtube.com/watch?v=HYP4GhE6XVA</a:t>
            </a:r>
            <a:r>
              <a:rPr lang="pl-PL" dirty="0" smtClean="0">
                <a:solidFill>
                  <a:schemeClr val="tx1"/>
                </a:solidFill>
              </a:rPr>
              <a:t> – serwis ring.pl</a:t>
            </a: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  <a:hlinkClick r:id="rId7"/>
              </a:rPr>
              <a:t>https://</a:t>
            </a:r>
            <a:r>
              <a:rPr lang="pl-PL" smtClean="0">
                <a:solidFill>
                  <a:schemeClr val="tx1"/>
                </a:solidFill>
                <a:hlinkClick r:id="rId7"/>
              </a:rPr>
              <a:t>www.youtube.com/watch?v=EKUEg4JexXE</a:t>
            </a:r>
            <a:r>
              <a:rPr lang="pl-PL" smtClean="0">
                <a:solidFill>
                  <a:schemeClr val="tx1"/>
                </a:solidFill>
              </a:rPr>
              <a:t> – nakładka na palec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058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b="1" dirty="0" smtClean="0"/>
              <a:t>Cele sesji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>
                <a:solidFill>
                  <a:schemeClr val="tx1"/>
                </a:solidFill>
              </a:rPr>
              <a:t>Elevator</a:t>
            </a:r>
            <a:r>
              <a:rPr lang="pl-PL" dirty="0" smtClean="0">
                <a:solidFill>
                  <a:schemeClr val="tx1"/>
                </a:solidFill>
              </a:rPr>
              <a:t> speech 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Oferta 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Budowanie marki</a:t>
            </a:r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1294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273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507288" cy="12961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pl-PL" sz="3600" b="1" dirty="0"/>
              <a:t/>
            </a:r>
            <a:br>
              <a:rPr lang="pl-PL" sz="3600" b="1" dirty="0"/>
            </a:br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pl-PL" sz="3600" b="1" dirty="0"/>
              <a:t/>
            </a:r>
            <a:br>
              <a:rPr lang="pl-PL" sz="3600" b="1" dirty="0"/>
            </a:br>
            <a:r>
              <a:rPr lang="pl-PL" sz="3600" b="1" dirty="0" smtClean="0"/>
              <a:t/>
            </a:r>
            <a:br>
              <a:rPr lang="pl-PL" sz="3600" b="1" dirty="0" smtClean="0"/>
            </a:b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9644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844824"/>
            <a:ext cx="8208912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65349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  <a:ln>
            <a:noFill/>
          </a:ln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700808"/>
            <a:ext cx="8003232" cy="4425355"/>
          </a:xfrm>
        </p:spPr>
        <p:txBody>
          <a:bodyPr>
            <a:normAutofit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6126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36004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896343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827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6642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pPr lvl="0"/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1845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/>
          <a:lstStyle/>
          <a:p>
            <a:endParaRPr lang="pl-PL" sz="44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291791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2697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Badanie jakości obsługi klienta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W 2016 roku eksperci portalu MojeBankowanie.pl odwiedzili łącznie prawie 900 placówek bankowych, ubezpieczeniowych oraz telefonii komórkowej</a:t>
            </a:r>
            <a:r>
              <a:rPr lang="pl-PL" b="1" dirty="0" smtClean="0"/>
              <a:t>.</a:t>
            </a:r>
          </a:p>
          <a:p>
            <a:pPr marL="0" indent="0">
              <a:buNone/>
            </a:pPr>
            <a:r>
              <a:rPr lang="pl-PL" dirty="0"/>
              <a:t>Badanie składa się z sześciu głównych bloków, odzwierciedlających proces sprzedaży produktów w placówce:</a:t>
            </a:r>
          </a:p>
          <a:p>
            <a:r>
              <a:rPr lang="pl-PL" b="1" dirty="0"/>
              <a:t>Pierwsze wrażenie </a:t>
            </a:r>
            <a:r>
              <a:rPr lang="pl-PL" dirty="0"/>
              <a:t>– eksperci zbadali, w jaki sposób Pracownicy reagują na wchodzącego klienta, czy w Placówce jest czysto a Doradcy prezentują strój zgodnie z przyjętymi w branży standardami</a:t>
            </a:r>
          </a:p>
          <a:p>
            <a:r>
              <a:rPr lang="pl-PL" b="1" dirty="0"/>
              <a:t>Płynność obsługi</a:t>
            </a:r>
            <a:r>
              <a:rPr lang="pl-PL" dirty="0"/>
              <a:t> – zbadano, czy klient musiał oczekiwać na obsługę, a jeśli tak, to czy Pracownicy zainteresowali się nim</a:t>
            </a:r>
          </a:p>
          <a:p>
            <a:r>
              <a:rPr lang="pl-PL" b="1" dirty="0"/>
              <a:t>Powitanie </a:t>
            </a:r>
            <a:r>
              <a:rPr lang="pl-PL" dirty="0"/>
              <a:t>– eksperci zwrócili uwagę na to czy i w jaki sposób Doradca powitał klienta</a:t>
            </a:r>
          </a:p>
          <a:p>
            <a:r>
              <a:rPr lang="pl-PL" b="1" dirty="0"/>
              <a:t>Komfort obsługi</a:t>
            </a:r>
            <a:r>
              <a:rPr lang="pl-PL" dirty="0"/>
              <a:t> – czy w Placówce zapewniono miejsca siedzące dla oczekujących na obsługę, czy były one wolne, czy obsługę prowadzono na siedząco i czy zapewniono klientowi poufność podczas rozmowy</a:t>
            </a:r>
          </a:p>
          <a:p>
            <a:r>
              <a:rPr lang="pl-PL" b="1" dirty="0"/>
              <a:t>Rozmowa z Doradcą </a:t>
            </a:r>
            <a:r>
              <a:rPr lang="pl-PL" dirty="0"/>
              <a:t>– to kluczowy element wizyty w Placówce, zwrócono w nim uwagę na to, czy Doradca zbadał i dobrze rozpoznał potrzeby klienta oraz czy odpowiednio dopasowano ofertę. Sprawdzono również, czy zachowanie Doradcy uległo zmianie, gdy klient nie dokonał zakupu produktu.</a:t>
            </a:r>
          </a:p>
          <a:p>
            <a:r>
              <a:rPr lang="pl-PL" b="1" dirty="0"/>
              <a:t>Zakończenie rozmowy</a:t>
            </a:r>
            <a:r>
              <a:rPr lang="pl-PL" dirty="0"/>
              <a:t> – eksperci zbadali czy Doradca przekazał materiały, których użyto podczas prezentacji oferty, czy klient otrzymał wizytówkę i czy Doradca aktywnie zaproponował kolejne spotkanie/telefon.</a:t>
            </a:r>
          </a:p>
          <a:p>
            <a:pPr marL="0" indent="0">
              <a:lnSpc>
                <a:spcPct val="150000"/>
              </a:lnSpc>
              <a:buNone/>
            </a:pPr>
            <a:endParaRPr lang="pl-PL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41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585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820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7912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endParaRPr lang="pl-PL" sz="4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9297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endParaRPr lang="pl-PL" sz="44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2545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4880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endParaRPr lang="pl-PL" sz="44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5066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 smtClean="0"/>
              <a:t>Marka jak piłka</a:t>
            </a:r>
            <a:endParaRPr lang="pl-PL" sz="36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907704" y="170080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Kiedy spojrzysz na markę z </a:t>
            </a:r>
            <a:r>
              <a:rPr lang="pl-PL" dirty="0" smtClean="0"/>
              <a:t>dowolnej strony,</a:t>
            </a:r>
            <a:endParaRPr lang="pl-PL" dirty="0"/>
          </a:p>
          <a:p>
            <a:r>
              <a:rPr lang="pl-PL" dirty="0" smtClean="0"/>
              <a:t>musi </a:t>
            </a:r>
            <a:r>
              <a:rPr lang="pl-PL" dirty="0"/>
              <a:t>wyglądać tak samo.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510630" y="2708920"/>
            <a:ext cx="17281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Broszura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Uczciwa prezentacja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Strony internetowe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Personel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Lokal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Wizytówki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Dress</a:t>
            </a:r>
            <a:r>
              <a:rPr lang="pl-PL" dirty="0" smtClean="0"/>
              <a:t> </a:t>
            </a:r>
            <a:r>
              <a:rPr lang="pl-PL" dirty="0" err="1" smtClean="0"/>
              <a:t>code</a:t>
            </a:r>
            <a:endParaRPr lang="pl-PL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08920"/>
            <a:ext cx="2895600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pole tekstowe 8"/>
          <p:cNvSpPr txBox="1"/>
          <p:nvPr/>
        </p:nvSpPr>
        <p:spPr>
          <a:xfrm>
            <a:off x="6516216" y="2924944"/>
            <a:ext cx="2016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Faktura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„Opakowanie”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Foldery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Samochody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Wartości</a:t>
            </a:r>
          </a:p>
          <a:p>
            <a:r>
              <a:rPr lang="pl-PL" dirty="0"/>
              <a:t>Itp...</a:t>
            </a:r>
          </a:p>
        </p:txBody>
      </p:sp>
    </p:spTree>
    <p:extLst>
      <p:ext uri="{BB962C8B-B14F-4D97-AF65-F5344CB8AC3E}">
        <p14:creationId xmlns:p14="http://schemas.microsoft.com/office/powerpoint/2010/main" val="229123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/>
          <a:lstStyle/>
          <a:p>
            <a:r>
              <a:rPr lang="pl-PL" sz="4000" dirty="0" smtClean="0"/>
              <a:t>Prawdy o klientach</a:t>
            </a:r>
            <a:endParaRPr lang="pl-PL" sz="4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dirty="0" smtClean="0">
                <a:solidFill>
                  <a:schemeClr val="tx1"/>
                </a:solidFill>
              </a:rPr>
              <a:t>Kiedy </a:t>
            </a:r>
            <a:r>
              <a:rPr lang="pl-PL" dirty="0">
                <a:solidFill>
                  <a:schemeClr val="tx1"/>
                </a:solidFill>
              </a:rPr>
              <a:t>klient kupuje Twój produkt po raz pierwszy, jest </a:t>
            </a:r>
            <a:r>
              <a:rPr lang="pl-PL" dirty="0" smtClean="0">
                <a:solidFill>
                  <a:schemeClr val="tx1"/>
                </a:solidFill>
              </a:rPr>
              <a:t>podejrzliwy. </a:t>
            </a:r>
            <a:r>
              <a:rPr lang="pl-PL" dirty="0">
                <a:solidFill>
                  <a:schemeClr val="tx1"/>
                </a:solidFill>
              </a:rPr>
              <a:t>Musisz wygrać jego zaufanie.</a:t>
            </a: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</a:rPr>
              <a:t>Klient nie zależy od Ciebie. Jesteś na niego </a:t>
            </a:r>
            <a:r>
              <a:rPr lang="pl-PL" dirty="0" smtClean="0">
                <a:solidFill>
                  <a:schemeClr val="tx1"/>
                </a:solidFill>
              </a:rPr>
              <a:t>zależny.</a:t>
            </a:r>
            <a:endParaRPr lang="pl-PL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</a:rPr>
              <a:t>Klient jest powodem twojej egzystencji - nie jest "niepokojącym elementem".</a:t>
            </a: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</a:rPr>
              <a:t>Nie kłóć się z klientami.</a:t>
            </a: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</a:rPr>
              <a:t>Twoim zadaniem jest zrozumieć, jaki jest prawdziwy problem klienta. Jesteś ekspertem, a nie klientem.</a:t>
            </a:r>
          </a:p>
        </p:txBody>
      </p:sp>
    </p:spTree>
    <p:extLst>
      <p:ext uri="{BB962C8B-B14F-4D97-AF65-F5344CB8AC3E}">
        <p14:creationId xmlns:p14="http://schemas.microsoft.com/office/powerpoint/2010/main" val="190864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40960" cy="691480"/>
          </a:xfrm>
        </p:spPr>
        <p:txBody>
          <a:bodyPr/>
          <a:lstStyle/>
          <a:p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Tym, </a:t>
            </a:r>
            <a:r>
              <a:rPr lang="pl-PL" dirty="0">
                <a:solidFill>
                  <a:schemeClr val="tx1"/>
                </a:solidFill>
              </a:rPr>
              <a:t>kto odniósł sukces, nie jest ten, kto wymyśla ten pomysł, ale ten, kto może wytworzyć produkt lub usługę z tego i dostarczyć do tych, którzy tego potrzebują</a:t>
            </a:r>
          </a:p>
        </p:txBody>
      </p:sp>
    </p:spTree>
    <p:extLst>
      <p:ext uri="{BB962C8B-B14F-4D97-AF65-F5344CB8AC3E}">
        <p14:creationId xmlns:p14="http://schemas.microsoft.com/office/powerpoint/2010/main" val="227717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8928992" cy="10801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l-PL" sz="3200" b="1" dirty="0" smtClean="0"/>
              <a:t>Kluczowe założenia działań skoncentrowanych na kliencie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20000"/>
          </a:bodyPr>
          <a:lstStyle/>
          <a:p>
            <a:r>
              <a:rPr lang="pl-PL" b="1" dirty="0">
                <a:solidFill>
                  <a:schemeClr val="tx1"/>
                </a:solidFill>
              </a:rPr>
              <a:t>Dostępność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Łatwe podejście zarówno racjonalnie, jak i emocjonalnie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Klient szybko dostaje odpowiedź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Łatwe w użyciu strony internetowe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Możliwość przekazania opinii</a:t>
            </a:r>
          </a:p>
          <a:p>
            <a:endParaRPr lang="pl-PL" dirty="0">
              <a:solidFill>
                <a:schemeClr val="tx1"/>
              </a:solidFill>
            </a:endParaRPr>
          </a:p>
          <a:p>
            <a:r>
              <a:rPr lang="pl-PL" b="1" dirty="0">
                <a:solidFill>
                  <a:schemeClr val="tx1"/>
                </a:solidFill>
              </a:rPr>
              <a:t>Interakcja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Wiele kanałów, które umożliwiają interakcje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Wydarzenia i spotkania, w których klienci mogą się spotkać</a:t>
            </a:r>
          </a:p>
          <a:p>
            <a:endParaRPr lang="pl-PL" dirty="0">
              <a:solidFill>
                <a:schemeClr val="tx1"/>
              </a:solidFill>
            </a:endParaRPr>
          </a:p>
          <a:p>
            <a:r>
              <a:rPr lang="pl-PL" b="1" dirty="0">
                <a:solidFill>
                  <a:schemeClr val="tx1"/>
                </a:solidFill>
              </a:rPr>
              <a:t>Tworzenie wartości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Wartość bezpośrednia + wartość pośrednia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Utworzona wartość może być użyta do odróżnienia od konkurentów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Skuteczne procesy produkcyjne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Innowacje i ulepszenia produktu</a:t>
            </a:r>
          </a:p>
        </p:txBody>
      </p:sp>
    </p:spTree>
    <p:extLst>
      <p:ext uri="{BB962C8B-B14F-4D97-AF65-F5344CB8AC3E}">
        <p14:creationId xmlns:p14="http://schemas.microsoft.com/office/powerpoint/2010/main" val="26923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216024"/>
          </a:xfrm>
        </p:spPr>
        <p:txBody>
          <a:bodyPr/>
          <a:lstStyle/>
          <a:p>
            <a:endParaRPr lang="pl-PL" sz="8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3275856" y="2924944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MOJA MARKA</a:t>
            </a:r>
            <a:endParaRPr lang="pl-PL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043608" y="2132856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rgbClr val="7030A0"/>
                </a:solidFill>
              </a:rPr>
              <a:t>Wizja</a:t>
            </a:r>
          </a:p>
          <a:p>
            <a:pPr algn="ctr"/>
            <a:r>
              <a:rPr lang="pl-PL" sz="1600" dirty="0"/>
              <a:t>Gdzie chcę iść?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323528" y="3861048"/>
            <a:ext cx="28147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rgbClr val="7030A0"/>
                </a:solidFill>
              </a:rPr>
              <a:t>Styl</a:t>
            </a:r>
          </a:p>
          <a:p>
            <a:pPr algn="ctr"/>
            <a:r>
              <a:rPr lang="pl-PL" sz="1600" dirty="0"/>
              <a:t>Jakie pozytywne przymiotniki opisują mnie najlepiej?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2843808" y="5157192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7030A0"/>
                </a:solidFill>
              </a:rPr>
              <a:t>Oferta</a:t>
            </a:r>
            <a:endParaRPr lang="pl-PL" sz="1600" b="1" dirty="0">
              <a:solidFill>
                <a:srgbClr val="7030A0"/>
              </a:solidFill>
            </a:endParaRPr>
          </a:p>
          <a:p>
            <a:pPr algn="ctr"/>
            <a:r>
              <a:rPr lang="pl-PL" sz="1600" dirty="0"/>
              <a:t>Co oferuję innym?</a:t>
            </a:r>
          </a:p>
          <a:p>
            <a:pPr algn="ctr"/>
            <a:r>
              <a:rPr lang="pl-PL" sz="1600" dirty="0"/>
              <a:t>Jakie są główne zalety mojej oferty?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6367028" y="3801149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7030A0"/>
                </a:solidFill>
              </a:rPr>
              <a:t>Kompetencje</a:t>
            </a:r>
            <a:endParaRPr lang="pl-PL" sz="1600" b="1" dirty="0">
              <a:solidFill>
                <a:srgbClr val="7030A0"/>
              </a:solidFill>
            </a:endParaRPr>
          </a:p>
          <a:p>
            <a:pPr algn="ctr"/>
            <a:r>
              <a:rPr lang="pl-PL" sz="1600" dirty="0"/>
              <a:t>W czym jestem lepszy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od </a:t>
            </a:r>
            <a:r>
              <a:rPr lang="pl-PL" sz="1600" dirty="0"/>
              <a:t>innych?</a:t>
            </a:r>
          </a:p>
          <a:p>
            <a:pPr algn="ctr"/>
            <a:r>
              <a:rPr lang="pl-PL" sz="1600" dirty="0"/>
              <a:t>Jak udowodnić, że jestem </a:t>
            </a:r>
            <a:r>
              <a:rPr lang="pl-PL" sz="1600" dirty="0" smtClean="0"/>
              <a:t>lepszy?</a:t>
            </a:r>
            <a:endParaRPr lang="pl-PL" sz="1600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6372200" y="177281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rgbClr val="7030A0"/>
                </a:solidFill>
              </a:rPr>
              <a:t>Wartości</a:t>
            </a:r>
          </a:p>
          <a:p>
            <a:pPr algn="ctr"/>
            <a:r>
              <a:rPr lang="pl-PL" sz="1600" dirty="0"/>
              <a:t>Jakie rzeczy i wartości są dla mnie ważne?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3419872" y="1196752"/>
            <a:ext cx="2297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rgbClr val="7030A0"/>
                </a:solidFill>
              </a:rPr>
              <a:t>Misja</a:t>
            </a:r>
          </a:p>
          <a:p>
            <a:pPr algn="ctr"/>
            <a:r>
              <a:rPr lang="pl-PL" sz="1600" dirty="0"/>
              <a:t>Jaki jest mój cel?</a:t>
            </a:r>
          </a:p>
        </p:txBody>
      </p:sp>
    </p:spTree>
    <p:extLst>
      <p:ext uri="{BB962C8B-B14F-4D97-AF65-F5344CB8AC3E}">
        <p14:creationId xmlns:p14="http://schemas.microsoft.com/office/powerpoint/2010/main" val="425031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smtClean="0"/>
              <a:t>Motorola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  <a:buAutoNum type="arabicPeriod"/>
            </a:pPr>
            <a:r>
              <a:rPr lang="pl-PL" sz="3200" dirty="0" smtClean="0">
                <a:solidFill>
                  <a:schemeClr val="tx1"/>
                </a:solidFill>
              </a:rPr>
              <a:t>Co poszło dobrze?</a:t>
            </a:r>
          </a:p>
          <a:p>
            <a:pPr marL="457200" lvl="0" indent="-457200">
              <a:lnSpc>
                <a:spcPct val="150000"/>
              </a:lnSpc>
              <a:buAutoNum type="arabicPeriod"/>
            </a:pPr>
            <a:r>
              <a:rPr lang="pl-PL" sz="3200" dirty="0" smtClean="0">
                <a:solidFill>
                  <a:schemeClr val="tx1"/>
                </a:solidFill>
              </a:rPr>
              <a:t>Co poszło gorzej?</a:t>
            </a:r>
          </a:p>
          <a:p>
            <a:pPr marL="457200" lvl="0" indent="-457200">
              <a:lnSpc>
                <a:spcPct val="150000"/>
              </a:lnSpc>
              <a:buAutoNum type="arabicPeriod"/>
            </a:pPr>
            <a:r>
              <a:rPr lang="pl-PL" sz="3200" dirty="0" smtClean="0">
                <a:solidFill>
                  <a:schemeClr val="tx1"/>
                </a:solidFill>
              </a:rPr>
              <a:t>Czego się nauczyłam/</a:t>
            </a:r>
            <a:r>
              <a:rPr lang="pl-PL" sz="3200" dirty="0" err="1" smtClean="0">
                <a:solidFill>
                  <a:schemeClr val="tx1"/>
                </a:solidFill>
              </a:rPr>
              <a:t>łem</a:t>
            </a:r>
            <a:r>
              <a:rPr lang="pl-PL" sz="3200" dirty="0" smtClean="0">
                <a:solidFill>
                  <a:schemeClr val="tx1"/>
                </a:solidFill>
              </a:rPr>
              <a:t>?</a:t>
            </a:r>
          </a:p>
          <a:p>
            <a:pPr marL="457200" lvl="0" indent="-457200">
              <a:lnSpc>
                <a:spcPct val="150000"/>
              </a:lnSpc>
              <a:buAutoNum type="arabicPeriod"/>
            </a:pPr>
            <a:r>
              <a:rPr lang="pl-PL" sz="3200" dirty="0" smtClean="0">
                <a:solidFill>
                  <a:schemeClr val="tx1"/>
                </a:solidFill>
              </a:rPr>
              <a:t>Co zrobię lepiej następnym razem?</a:t>
            </a:r>
            <a:endParaRPr lang="pl-P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9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Kierownictw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1775</TotalTime>
  <Words>1170</Words>
  <Application>Microsoft Office PowerPoint</Application>
  <PresentationFormat>Pokaz na ekranie (4:3)</PresentationFormat>
  <Paragraphs>152</Paragraphs>
  <Slides>36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37" baseType="lpstr">
      <vt:lpstr>Kierownictwo</vt:lpstr>
      <vt:lpstr>Coaching przedsiębiorczości</vt:lpstr>
      <vt:lpstr>Cele sesji</vt:lpstr>
      <vt:lpstr>Badanie jakości obsługi klienta</vt:lpstr>
      <vt:lpstr>Marka jak piłka</vt:lpstr>
      <vt:lpstr>Prawdy o klientach</vt:lpstr>
      <vt:lpstr>Prezentacja programu PowerPoint</vt:lpstr>
      <vt:lpstr>Kluczowe założenia działań skoncentrowanych na kliencie</vt:lpstr>
      <vt:lpstr>Prezentacja programu PowerPoint</vt:lpstr>
      <vt:lpstr>Motorola</vt:lpstr>
      <vt:lpstr>Elevator speech</vt:lpstr>
      <vt:lpstr>Elevator speech</vt:lpstr>
      <vt:lpstr>Elevator speech</vt:lpstr>
      <vt:lpstr>Elevator speech</vt:lpstr>
      <vt:lpstr>Elevator speech</vt:lpstr>
      <vt:lpstr>5 zasad elevator speech</vt:lpstr>
      <vt:lpstr>9C - cechy wzorowego elevator speech</vt:lpstr>
      <vt:lpstr>Elevator speech</vt:lpstr>
      <vt:lpstr>Prezentacja programu PowerPoint</vt:lpstr>
      <vt:lpstr>Prezentacja programu PowerPoint</vt:lpstr>
      <vt:lpstr>Prezentacja programu PowerPoint</vt:lpstr>
      <vt:lpstr>  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przedsiębiorczości</dc:title>
  <dc:creator>Michał Raciborski</dc:creator>
  <cp:lastModifiedBy>Sylwia Stokowska</cp:lastModifiedBy>
  <cp:revision>109</cp:revision>
  <cp:lastPrinted>2017-04-10T11:16:22Z</cp:lastPrinted>
  <dcterms:created xsi:type="dcterms:W3CDTF">2017-03-16T12:25:29Z</dcterms:created>
  <dcterms:modified xsi:type="dcterms:W3CDTF">2018-07-09T07:18:47Z</dcterms:modified>
</cp:coreProperties>
</file>